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1" r:id="rId1"/>
  </p:sldMasterIdLst>
  <p:notesMasterIdLst>
    <p:notesMasterId r:id="rId24"/>
  </p:notesMasterIdLst>
  <p:handoutMasterIdLst>
    <p:handoutMasterId r:id="rId25"/>
  </p:handoutMasterIdLst>
  <p:sldIdLst>
    <p:sldId id="321" r:id="rId2"/>
    <p:sldId id="276" r:id="rId3"/>
    <p:sldId id="323" r:id="rId4"/>
    <p:sldId id="277" r:id="rId5"/>
    <p:sldId id="338" r:id="rId6"/>
    <p:sldId id="339" r:id="rId7"/>
    <p:sldId id="326" r:id="rId8"/>
    <p:sldId id="327" r:id="rId9"/>
    <p:sldId id="291" r:id="rId10"/>
    <p:sldId id="307" r:id="rId11"/>
    <p:sldId id="324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22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9999"/>
    <a:srgbClr val="66FF66"/>
    <a:srgbClr val="3399FF"/>
    <a:srgbClr val="FF3300"/>
    <a:srgbClr val="3333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903" autoAdjust="0"/>
  </p:normalViewPr>
  <p:slideViewPr>
    <p:cSldViewPr>
      <p:cViewPr>
        <p:scale>
          <a:sx n="100" d="100"/>
          <a:sy n="100" d="100"/>
        </p:scale>
        <p:origin x="-282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FF66-A1E1-45B2-AA1D-1C6105709B2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6166-7E4F-4A63-8BF0-228F23788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16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5AEB-BF83-4C70-84DA-3C287C113E6B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2C1D-899C-44ED-9BD2-3F0186929A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16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2C1D-899C-44ED-9BD2-3F0186929AC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pl-PL" b="1" cap="small" baseline="0">
                <a:solidFill>
                  <a:srgbClr val="003300"/>
                </a:solidFill>
              </a:defRPr>
            </a:lvl1pPr>
          </a:lstStyle>
          <a:p>
            <a:r>
              <a:rPr lang="pl-PL"/>
              <a:t>Kliknij, aby edytować styl wzorca tytułów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pl-PL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pl-PL" sz="2000" baseline="0"/>
            </a:lvl1pPr>
          </a:lstStyle>
          <a:p>
            <a:r>
              <a:rPr lang="pl-PL"/>
              <a:t>Logo firmy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pl-PL" baseline="0"/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pl-PL" baseline="0"/>
            </a:lvl4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1414766-4C3B-4B38-A8D5-C3AB016D1C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479-BD88-4702-AE53-93B247E01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4766-4C3B-4B38-A8D5-C3AB016D1C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lko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1414766-4C3B-4B38-A8D5-C3AB016D1C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pl-P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pl-PL"/>
              <a:t>Kliknij, aby edytować styl wzorca tytułów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4766-4C3B-4B38-A8D5-C3AB016D1C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pl-PL" sz="1800"/>
            </a:lvl1pPr>
          </a:lstStyle>
          <a:p>
            <a:r>
              <a:rPr lang="pl-PL"/>
              <a:t>Logo firmy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pl-PL"/>
            </a:lvl1pPr>
          </a:lstStyle>
          <a:p>
            <a:r>
              <a:rPr lang="pl-PL"/>
              <a:t>Kliknij, aby edytować styl wzorca tytułów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pl-PL" sz="3200">
                <a:latin typeface="+mn-lt"/>
              </a:defRPr>
            </a:lvl1pPr>
            <a:lvl2pPr latinLnBrk="0">
              <a:defRPr lang="pl-PL" sz="2800">
                <a:latin typeface="+mn-lt"/>
              </a:defRPr>
            </a:lvl2pPr>
            <a:lvl3pPr latinLnBrk="0">
              <a:defRPr lang="pl-PL" sz="2400">
                <a:latin typeface="+mn-lt"/>
              </a:defRPr>
            </a:lvl3pPr>
            <a:lvl4pPr latinLnBrk="0">
              <a:defRPr lang="pl-PL" sz="2400">
                <a:latin typeface="+mn-lt"/>
              </a:defRPr>
            </a:lvl4pPr>
            <a:lvl5pPr latinLnBrk="0">
              <a:defRPr lang="pl-PL" sz="240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671F501-11EC-42DA-A8A9-76C12B0154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pl-PL" sz="2800"/>
            </a:lvl1pPr>
            <a:lvl2pPr latinLnBrk="0">
              <a:defRPr lang="pl-PL" sz="2400"/>
            </a:lvl2pPr>
            <a:lvl3pPr latinLnBrk="0">
              <a:defRPr lang="pl-PL" sz="2000"/>
            </a:lvl3pPr>
            <a:lvl4pPr latinLnBrk="0">
              <a:defRPr lang="pl-PL" sz="1800"/>
            </a:lvl4pPr>
            <a:lvl5pPr latinLnBrk="0">
              <a:defRPr lang="pl-PL" sz="1800"/>
            </a:lvl5pPr>
            <a:lvl6pPr latinLnBrk="0">
              <a:defRPr lang="pl-PL" sz="1800"/>
            </a:lvl6pPr>
            <a:lvl7pPr latinLnBrk="0">
              <a:defRPr lang="pl-PL" sz="1800"/>
            </a:lvl7pPr>
            <a:lvl8pPr latinLnBrk="0">
              <a:defRPr lang="pl-PL" sz="1800"/>
            </a:lvl8pPr>
            <a:lvl9pPr latinLnBrk="0">
              <a:defRPr lang="pl-PL"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pl-PL" sz="2800"/>
            </a:lvl1pPr>
            <a:lvl2pPr latinLnBrk="0">
              <a:defRPr lang="pl-PL" sz="2400"/>
            </a:lvl2pPr>
            <a:lvl3pPr latinLnBrk="0">
              <a:defRPr lang="pl-PL" sz="2000"/>
            </a:lvl3pPr>
            <a:lvl4pPr latinLnBrk="0">
              <a:defRPr lang="pl-PL" sz="1800"/>
            </a:lvl4pPr>
            <a:lvl5pPr latinLnBrk="0">
              <a:defRPr lang="pl-PL" sz="1800"/>
            </a:lvl5pPr>
            <a:lvl6pPr latinLnBrk="0">
              <a:defRPr lang="pl-PL" sz="1800"/>
            </a:lvl6pPr>
            <a:lvl7pPr latinLnBrk="0">
              <a:defRPr lang="pl-PL" sz="1800"/>
            </a:lvl7pPr>
            <a:lvl8pPr latinLnBrk="0">
              <a:defRPr lang="pl-PL" sz="1800"/>
            </a:lvl8pPr>
            <a:lvl9pPr latinLnBrk="0">
              <a:defRPr lang="pl-PL"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9B58-37AE-479B-A47F-7417377F1A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l-P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pl-PL" sz="2400" b="1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pl-PL" sz="2400" b="1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/>
            </a:lvl7pPr>
            <a:lvl8pPr latinLnBrk="0">
              <a:defRPr lang="pl-PL" sz="1600"/>
            </a:lvl8pPr>
            <a:lvl9pPr latinLnBrk="0">
              <a:defRPr lang="pl-PL"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4DC2-8E70-450D-9C6F-0AD619BA7B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pl-PL"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pl-PL" sz="3200"/>
            </a:lvl1pPr>
            <a:lvl2pPr latinLnBrk="0">
              <a:defRPr lang="pl-PL" sz="2800"/>
            </a:lvl2pPr>
            <a:lvl3pPr latinLnBrk="0">
              <a:defRPr lang="pl-PL" sz="2400"/>
            </a:lvl3pPr>
            <a:lvl4pPr latinLnBrk="0">
              <a:defRPr lang="pl-PL" sz="2000"/>
            </a:lvl4pPr>
            <a:lvl5pPr latinLnBrk="0">
              <a:defRPr lang="pl-PL" sz="2000"/>
            </a:lvl5pPr>
            <a:lvl6pPr latinLnBrk="0">
              <a:defRPr lang="pl-PL" sz="2000"/>
            </a:lvl6pPr>
            <a:lvl7pPr latinLnBrk="0">
              <a:defRPr lang="pl-PL" sz="2000"/>
            </a:lvl7pPr>
            <a:lvl8pPr latinLnBrk="0">
              <a:defRPr lang="pl-PL" sz="2000"/>
            </a:lvl8pPr>
            <a:lvl9pPr latinLnBrk="0">
              <a:defRPr lang="pl-PL"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pl-PL" sz="1400"/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24BD-30F0-4D2A-89B9-A78A681E08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pl-PL"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pl-PL" sz="32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pl-PL" sz="1400"/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C1E2-B733-4927-AB7C-61C80CBDB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52DB-B60D-40EC-937E-3E72B7AFD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D44B-9498-4A04-917C-89A4CF5510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tytułów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4766-4C3B-4B38-A8D5-C3AB016D1C9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pl-P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pl-P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pl-P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nB06um5r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fHWzMmKq2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Darek\Desktop\Bez nazw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437112"/>
            <a:ext cx="1231177" cy="1262026"/>
          </a:xfrm>
          <a:prstGeom prst="rect">
            <a:avLst/>
          </a:prstGeom>
          <a:noFill/>
        </p:spPr>
      </p:pic>
      <p:pic>
        <p:nvPicPr>
          <p:cNvPr id="21508" name="Picture 4" descr="http://www.zsrogalin.org.pl/wp-content/uploads/2012/07/comeni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11106"/>
            <a:ext cx="1872208" cy="1055615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2123728" y="198884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latin typeface="Snap ITC" pitchFamily="82" charset="0"/>
              </a:rPr>
              <a:t>ICT in </a:t>
            </a:r>
            <a:r>
              <a:rPr lang="pl-PL" sz="5400" dirty="0" err="1" smtClean="0">
                <a:latin typeface="Snap ITC" pitchFamily="82" charset="0"/>
              </a:rPr>
              <a:t>future</a:t>
            </a:r>
            <a:r>
              <a:rPr lang="pl-PL" sz="5400" dirty="0" smtClean="0">
                <a:latin typeface="Snap ITC" pitchFamily="82" charset="0"/>
              </a:rPr>
              <a:t> -</a:t>
            </a:r>
            <a:br>
              <a:rPr lang="pl-PL" sz="5400" dirty="0" smtClean="0">
                <a:latin typeface="Snap ITC" pitchFamily="82" charset="0"/>
              </a:rPr>
            </a:br>
            <a:r>
              <a:rPr lang="pl-PL" sz="3600" dirty="0" err="1" smtClean="0">
                <a:latin typeface="Snap ITC" pitchFamily="82" charset="0"/>
              </a:rPr>
              <a:t>housework</a:t>
            </a:r>
            <a:r>
              <a:rPr lang="pl-PL" sz="3600" dirty="0" smtClean="0">
                <a:latin typeface="Snap ITC" pitchFamily="82" charset="0"/>
              </a:rPr>
              <a:t> and </a:t>
            </a:r>
            <a:r>
              <a:rPr lang="pl-PL" sz="3600" dirty="0" err="1" smtClean="0">
                <a:latin typeface="Snap ITC" pitchFamily="82" charset="0"/>
              </a:rPr>
              <a:t>daily</a:t>
            </a:r>
            <a:r>
              <a:rPr lang="pl-PL" sz="3600" dirty="0" smtClean="0">
                <a:latin typeface="Snap ITC" pitchFamily="82" charset="0"/>
              </a:rPr>
              <a:t> life</a:t>
            </a:r>
            <a:endParaRPr lang="en-US" sz="3600" dirty="0">
              <a:latin typeface="Snap ITC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27984" y="592050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</a:rPr>
              <a:t>Presentation </a:t>
            </a:r>
            <a:r>
              <a:rPr lang="pl-PL" sz="2000" dirty="0" err="1" smtClean="0">
                <a:solidFill>
                  <a:schemeClr val="tx2"/>
                </a:solidFill>
              </a:rPr>
              <a:t>prepared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by </a:t>
            </a:r>
            <a:r>
              <a:rPr lang="pl-PL" sz="2000" dirty="0" err="1" smtClean="0">
                <a:solidFill>
                  <a:schemeClr val="tx2"/>
                </a:solidFill>
              </a:rPr>
              <a:t>Polish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students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5535"/>
            <a:ext cx="3384376" cy="6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6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LED </a:t>
            </a:r>
            <a:r>
              <a:rPr lang="pl-PL" dirty="0" err="1" smtClean="0"/>
              <a:t>wall</a:t>
            </a:r>
            <a:r>
              <a:rPr lang="pl-PL" dirty="0" smtClean="0"/>
              <a:t> </a:t>
            </a:r>
            <a:r>
              <a:rPr lang="pl-PL" dirty="0" err="1"/>
              <a:t>wallpaper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772816"/>
            <a:ext cx="43204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/>
              <a:t>Interior Architects have long tried to </a:t>
            </a:r>
            <a:r>
              <a:rPr lang="pl-PL" sz="2200" dirty="0" err="1" smtClean="0"/>
              <a:t>provide</a:t>
            </a:r>
            <a:r>
              <a:rPr lang="en-US" sz="2200" dirty="0" smtClean="0"/>
              <a:t> </a:t>
            </a:r>
            <a:r>
              <a:rPr lang="en-US" sz="2200" dirty="0"/>
              <a:t>the offices and homes </a:t>
            </a:r>
            <a:r>
              <a:rPr lang="pl-PL" sz="2200" dirty="0" smtClean="0"/>
              <a:t>with</a:t>
            </a:r>
            <a:r>
              <a:rPr lang="en-US" sz="2200" dirty="0" smtClean="0"/>
              <a:t> </a:t>
            </a:r>
            <a:r>
              <a:rPr lang="en-US" sz="2200" dirty="0"/>
              <a:t>the wall on which you can display any light scenes. Philips created wall panels with built-in LEDs.</a:t>
            </a:r>
            <a:endParaRPr lang="pl-PL" sz="2200" dirty="0"/>
          </a:p>
        </p:txBody>
      </p:sp>
      <p:pic>
        <p:nvPicPr>
          <p:cNvPr id="8" name="Picture 2" descr="C:\Users\Raweos\Downloads\nowoczesnetapetyscienn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8863"/>
            <a:ext cx="39325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38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weos\Downloads\68976743db534c40a3d71109fff7903b,10,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06" y="3068960"/>
            <a:ext cx="512784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43608" y="188640"/>
            <a:ext cx="5040560" cy="8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LED wall wallpaper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10527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panels can display visuals corresponding to the music play</a:t>
            </a:r>
            <a:r>
              <a:rPr lang="pl-PL" sz="2400" dirty="0" err="1" smtClean="0"/>
              <a:t>ed</a:t>
            </a:r>
            <a:r>
              <a:rPr lang="en-US" sz="2400" dirty="0" smtClean="0"/>
              <a:t> inside, changing colors in the bar.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On the walls, you can also display dynamic media.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3575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8077200" cy="1143000"/>
          </a:xfrm>
        </p:spPr>
        <p:txBody>
          <a:bodyPr/>
          <a:lstStyle/>
          <a:p>
            <a:r>
              <a:rPr lang="pl-PL" dirty="0" smtClean="0"/>
              <a:t>E-paper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03915" y="965828"/>
            <a:ext cx="6525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Electronic paper </a:t>
            </a:r>
            <a:r>
              <a:rPr lang="en-US" sz="2400" dirty="0"/>
              <a:t>and electronic ink </a:t>
            </a:r>
            <a:r>
              <a:rPr lang="en-US" sz="2400" dirty="0" smtClean="0"/>
              <a:t>a</a:t>
            </a:r>
            <a:r>
              <a:rPr lang="pl-PL" sz="2400" dirty="0" smtClean="0"/>
              <a:t>re</a:t>
            </a:r>
            <a:r>
              <a:rPr lang="en-US" sz="2400" dirty="0"/>
              <a:t> display</a:t>
            </a:r>
            <a:r>
              <a:rPr lang="pl-PL" sz="2400" dirty="0"/>
              <a:t> </a:t>
            </a:r>
            <a:r>
              <a:rPr lang="en-US" sz="2400" dirty="0"/>
              <a:t>technologies</a:t>
            </a:r>
            <a:r>
              <a:rPr lang="en-US" sz="2400" dirty="0" smtClean="0"/>
              <a:t> 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which are designed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to</a:t>
            </a:r>
            <a:r>
              <a:rPr lang="pl-PL" sz="2400" dirty="0" smtClean="0"/>
              <a:t> </a:t>
            </a:r>
            <a:r>
              <a:rPr lang="en-US" sz="2400" dirty="0" smtClean="0"/>
              <a:t>mimic the appearance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of ordinary ink on paper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</a:p>
        </p:txBody>
      </p:sp>
      <p:pic>
        <p:nvPicPr>
          <p:cNvPr id="47106" name="Picture 2" descr="http://thefutureofthings.com/upload/image/articles/2007/the-future-of-electronic-paper/plastic-logic-e-paper-e-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887" y="3068960"/>
            <a:ext cx="6195978" cy="336424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4" y="372205"/>
            <a:ext cx="2324844" cy="25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63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27698"/>
            <a:ext cx="3312368" cy="254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0" y="3600327"/>
            <a:ext cx="3729236" cy="27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35730" y="1196752"/>
            <a:ext cx="79208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Unlike</a:t>
            </a:r>
            <a:r>
              <a:rPr lang="pl-PL" dirty="0"/>
              <a:t> </a:t>
            </a:r>
            <a:r>
              <a:rPr lang="en-US" dirty="0"/>
              <a:t>conventional</a:t>
            </a:r>
            <a:r>
              <a:rPr lang="pl-PL" dirty="0"/>
              <a:t> </a:t>
            </a:r>
            <a:r>
              <a:rPr lang="en-US" dirty="0"/>
              <a:t>backlit flat panel displays which emit light, electronic paper displays </a:t>
            </a:r>
            <a:r>
              <a:rPr lang="en-US" dirty="0" smtClean="0"/>
              <a:t>reflect </a:t>
            </a:r>
            <a:r>
              <a:rPr lang="en-US" dirty="0"/>
              <a:t>light like ordinary paper, theoretically making it more comfortable to read to conventional displays.</a:t>
            </a:r>
            <a:r>
              <a:rPr lang="pl-PL" dirty="0"/>
              <a:t> </a:t>
            </a:r>
            <a:r>
              <a:rPr lang="en-US" dirty="0"/>
              <a:t>An ideal e-paper display can be read in direct sunlight without the </a:t>
            </a:r>
            <a:r>
              <a:rPr lang="pl-PL" dirty="0" smtClean="0"/>
              <a:t>fading </a:t>
            </a:r>
            <a:r>
              <a:rPr lang="en-US" dirty="0" smtClean="0"/>
              <a:t>image.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56274" y="0"/>
            <a:ext cx="8077200" cy="1143000"/>
          </a:xfrm>
        </p:spPr>
        <p:txBody>
          <a:bodyPr/>
          <a:lstStyle/>
          <a:p>
            <a:r>
              <a:rPr lang="pl-PL" dirty="0" smtClean="0"/>
              <a:t>E-paper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71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7736" cy="960058"/>
          </a:xfrm>
        </p:spPr>
        <p:txBody>
          <a:bodyPr/>
          <a:lstStyle/>
          <a:p>
            <a:pPr algn="ctr"/>
            <a:r>
              <a:rPr lang="pl-PL" dirty="0" err="1" smtClean="0"/>
              <a:t>Phone</a:t>
            </a:r>
            <a:r>
              <a:rPr lang="pl-PL" dirty="0" smtClean="0"/>
              <a:t> on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hand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3928" y="159300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err="1">
                <a:latin typeface="+mn-lt"/>
              </a:rPr>
              <a:t>When</a:t>
            </a:r>
            <a:r>
              <a:rPr lang="pl-PL" sz="3000" dirty="0">
                <a:latin typeface="+mn-lt"/>
              </a:rPr>
              <a:t> we </a:t>
            </a:r>
            <a:r>
              <a:rPr lang="pl-PL" sz="3000" dirty="0" err="1">
                <a:latin typeface="+mn-lt"/>
              </a:rPr>
              <a:t>still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wait</a:t>
            </a:r>
            <a:r>
              <a:rPr lang="pl-PL" sz="3000" dirty="0">
                <a:latin typeface="+mn-lt"/>
              </a:rPr>
              <a:t> for </a:t>
            </a:r>
            <a:r>
              <a:rPr lang="pl-PL" sz="3000" dirty="0" err="1">
                <a:latin typeface="+mn-lt"/>
              </a:rPr>
              <a:t>synthetic</a:t>
            </a:r>
            <a:r>
              <a:rPr lang="pl-PL" sz="3000" dirty="0">
                <a:latin typeface="+mn-lt"/>
              </a:rPr>
              <a:t> skin </a:t>
            </a:r>
            <a:r>
              <a:rPr lang="pl-PL" sz="3000" dirty="0" err="1">
                <a:latin typeface="+mn-lt"/>
              </a:rPr>
              <a:t>that</a:t>
            </a:r>
            <a:r>
              <a:rPr lang="pl-PL" sz="3000" dirty="0">
                <a:latin typeface="+mn-lt"/>
              </a:rPr>
              <a:t> will be </a:t>
            </a:r>
            <a:r>
              <a:rPr lang="pl-PL" sz="3000" dirty="0" err="1">
                <a:latin typeface="+mn-lt"/>
              </a:rPr>
              <a:t>able</a:t>
            </a:r>
            <a:r>
              <a:rPr lang="pl-PL" sz="3000" dirty="0">
                <a:latin typeface="+mn-lt"/>
              </a:rPr>
              <a:t> to be </a:t>
            </a:r>
            <a:r>
              <a:rPr lang="pl-PL" sz="3000" dirty="0" err="1" smtClean="0">
                <a:latin typeface="+mn-lt"/>
              </a:rPr>
              <a:t>displayed</a:t>
            </a:r>
            <a:r>
              <a:rPr lang="pl-PL" sz="3000" dirty="0" smtClean="0">
                <a:latin typeface="+mn-lt"/>
              </a:rPr>
              <a:t>, </a:t>
            </a:r>
            <a:r>
              <a:rPr lang="pl-PL" sz="3000" dirty="0" err="1">
                <a:latin typeface="+mn-lt"/>
              </a:rPr>
              <a:t>designers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think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about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armband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phone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that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 smtClean="0">
                <a:latin typeface="+mn-lt"/>
              </a:rPr>
              <a:t>displays</a:t>
            </a:r>
            <a:r>
              <a:rPr lang="pl-PL" sz="3000" dirty="0" smtClean="0">
                <a:latin typeface="+mn-lt"/>
              </a:rPr>
              <a:t> </a:t>
            </a:r>
            <a:r>
              <a:rPr lang="pl-PL" sz="3000" dirty="0" err="1" smtClean="0">
                <a:latin typeface="+mn-lt"/>
              </a:rPr>
              <a:t>images</a:t>
            </a:r>
            <a:r>
              <a:rPr lang="pl-PL" sz="3000" dirty="0" smtClean="0">
                <a:latin typeface="+mn-lt"/>
              </a:rPr>
              <a:t> on </a:t>
            </a:r>
            <a:r>
              <a:rPr lang="pl-PL" sz="3000" dirty="0" err="1" smtClean="0">
                <a:latin typeface="+mn-lt"/>
              </a:rPr>
              <a:t>our</a:t>
            </a:r>
            <a:r>
              <a:rPr lang="pl-PL" sz="3000" dirty="0" smtClean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hands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smtClean="0">
                <a:latin typeface="+mn-lt"/>
              </a:rPr>
              <a:t>by </a:t>
            </a:r>
            <a:r>
              <a:rPr lang="pl-PL" sz="3000" dirty="0" err="1">
                <a:latin typeface="+mn-lt"/>
              </a:rPr>
              <a:t>projector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or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when</a:t>
            </a:r>
            <a:r>
              <a:rPr lang="pl-PL" sz="3000" dirty="0">
                <a:latin typeface="+mn-lt"/>
              </a:rPr>
              <a:t> we </a:t>
            </a:r>
            <a:r>
              <a:rPr lang="pl-PL" sz="3000" dirty="0" err="1" smtClean="0">
                <a:latin typeface="+mn-lt"/>
              </a:rPr>
              <a:t>need</a:t>
            </a:r>
            <a:r>
              <a:rPr lang="pl-PL" sz="3000" dirty="0" smtClean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simple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functions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>
                <a:latin typeface="+mn-lt"/>
              </a:rPr>
              <a:t>it</a:t>
            </a:r>
            <a:r>
              <a:rPr lang="pl-PL" sz="3000" dirty="0">
                <a:latin typeface="+mn-lt"/>
              </a:rPr>
              <a:t> </a:t>
            </a:r>
            <a:r>
              <a:rPr lang="pl-PL" sz="3000" dirty="0" err="1" smtClean="0">
                <a:latin typeface="+mn-lt"/>
              </a:rPr>
              <a:t>has</a:t>
            </a:r>
            <a:r>
              <a:rPr lang="pl-PL" sz="3000" dirty="0" smtClean="0">
                <a:latin typeface="+mn-lt"/>
              </a:rPr>
              <a:t> </a:t>
            </a:r>
            <a:r>
              <a:rPr lang="pl-PL" sz="3000" dirty="0">
                <a:latin typeface="+mn-lt"/>
              </a:rPr>
              <a:t>a small </a:t>
            </a:r>
            <a:r>
              <a:rPr lang="pl-PL" sz="3000" dirty="0" err="1">
                <a:latin typeface="+mn-lt"/>
              </a:rPr>
              <a:t>screen</a:t>
            </a:r>
            <a:r>
              <a:rPr lang="pl-PL" sz="3000" dirty="0">
                <a:latin typeface="+mn-lt"/>
              </a:rPr>
              <a:t>. </a:t>
            </a:r>
          </a:p>
        </p:txBody>
      </p:sp>
      <p:pic>
        <p:nvPicPr>
          <p:cNvPr id="6" name="Obraz 5" descr="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408" y="1998659"/>
            <a:ext cx="2730299" cy="3499239"/>
          </a:xfrm>
          <a:prstGeom prst="roundRect">
            <a:avLst>
              <a:gd name="adj" fmla="val 98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31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0083"/>
            <a:ext cx="47625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628800"/>
            <a:ext cx="3089920" cy="182345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It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smtClean="0"/>
              <a:t>a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handy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2" descr="http://static.ddmcdn.com/gif/augmented-realit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458378" cy="29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Phone</a:t>
            </a:r>
            <a:r>
              <a:rPr lang="pl-PL" dirty="0" smtClean="0"/>
              <a:t> on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hand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737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399032"/>
          </a:xfrm>
        </p:spPr>
        <p:txBody>
          <a:bodyPr>
            <a:normAutofit/>
          </a:bodyPr>
          <a:lstStyle/>
          <a:p>
            <a:r>
              <a:rPr lang="pl-PL" dirty="0" smtClean="0"/>
              <a:t>Google </a:t>
            </a:r>
            <a:r>
              <a:rPr lang="pl-PL" dirty="0" err="1" smtClean="0"/>
              <a:t>glass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27584" y="4221088"/>
            <a:ext cx="7992888" cy="2636912"/>
          </a:xfrm>
        </p:spPr>
        <p:txBody>
          <a:bodyPr>
            <a:normAutofit fontScale="70000" lnSpcReduction="20000"/>
          </a:bodyPr>
          <a:lstStyle/>
          <a:p>
            <a:pPr marL="36576" indent="0">
              <a:lnSpc>
                <a:spcPct val="170000"/>
              </a:lnSpc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Project Glass is a research and development program by Google 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develop an augmented reality head-mounted display (HMD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Project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Glass products would display information in 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smartphone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-like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format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hands-free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could interact with the Internet via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natural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voice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commands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1026" name="Picture 2" descr="http://www.menslive.pl/cache/okulary%20google1356631645_thumb_medium6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3" y="1098532"/>
            <a:ext cx="4392488" cy="247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pole tekstowe 6"/>
          <p:cNvSpPr txBox="1"/>
          <p:nvPr/>
        </p:nvSpPr>
        <p:spPr>
          <a:xfrm>
            <a:off x="6660232" y="198180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hlinkClick r:id="rId3"/>
              </a:rPr>
              <a:t>video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08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http://4.bp.blogspot.com/-E8yqPJ-ykoo/ULWuF64LCmI/AAAAAAAAAYE/nq0CgdRP9ac/s640/google-glass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175787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92364"/>
            <a:ext cx="5400600" cy="28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Google </a:t>
            </a:r>
            <a:r>
              <a:rPr lang="pl-PL" dirty="0" err="1" smtClean="0"/>
              <a:t>glass</a:t>
            </a:r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36" y="1645112"/>
            <a:ext cx="6457900" cy="42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73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148064" y="332656"/>
            <a:ext cx="3456384" cy="564556"/>
          </a:xfrm>
        </p:spPr>
        <p:txBody>
          <a:bodyPr tIns="320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dirty="0" err="1" smtClean="0"/>
              <a:t>Innovega</a:t>
            </a:r>
            <a:r>
              <a:rPr lang="pl-PL" dirty="0" smtClean="0"/>
              <a:t> </a:t>
            </a:r>
            <a:r>
              <a:rPr lang="pl-PL" dirty="0" err="1" smtClean="0"/>
              <a:t>iOptik</a:t>
            </a:r>
            <a:endParaRPr lang="pl-PL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59" y="980728"/>
            <a:ext cx="2782861" cy="26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16" y="1345080"/>
            <a:ext cx="4147200" cy="22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755576" y="4365104"/>
            <a:ext cx="7957440" cy="129614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vert="horz" lIns="91440" tIns="18287" rIns="91440" bIns="45720" rtlCol="0" anchor="t" anchorCtr="0">
            <a:normAutofit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err="1">
                <a:latin typeface="Calibri" pitchFamily="34" charset="0"/>
                <a:cs typeface="Calibri" pitchFamily="34" charset="0"/>
              </a:rPr>
              <a:t>iOptik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augmented reality system which combines </a:t>
            </a:r>
            <a:r>
              <a:rPr lang="pl-PL" sz="25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500" dirty="0" smtClean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contact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lens with a low-profile head mounted display.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</a:t>
            </a:r>
            <a:endParaRPr lang="pl-PL" sz="2500" dirty="0" smtClean="0">
              <a:latin typeface="Calibri" pitchFamily="34" charset="0"/>
              <a:cs typeface="Calibri" pitchFamily="34" charset="0"/>
            </a:endParaRPr>
          </a:p>
          <a:p>
            <a:pPr marL="391686" marR="0" lvl="0" indent="-293764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pl-PL" sz="250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pl-PL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will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be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able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to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watch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films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or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browse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I</a:t>
            </a:r>
            <a:r>
              <a:rPr lang="pl-PL" sz="2500" dirty="0" smtClean="0">
                <a:latin typeface="Calibri" pitchFamily="34" charset="0"/>
                <a:cs typeface="Calibri" pitchFamily="34" charset="0"/>
              </a:rPr>
              <a:t>nternet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Times New Roman" pitchFamily="1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82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7" y="404664"/>
            <a:ext cx="6480720" cy="79208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Eyes around the head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4032448" cy="4968552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dirty="0" err="1"/>
              <a:t>FlyVIZ</a:t>
            </a:r>
            <a:r>
              <a:rPr lang="en-US" dirty="0"/>
              <a:t> is a special helmet resembling that of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 </a:t>
            </a:r>
            <a:r>
              <a:rPr lang="en-US" dirty="0"/>
              <a:t>virtual reality equipment that has been designed to provide the wearer view of 360 </a:t>
            </a:r>
            <a:r>
              <a:rPr lang="en-US" dirty="0" smtClean="0"/>
              <a:t>degrees.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</a:t>
            </a:r>
            <a:r>
              <a:rPr lang="en-US" dirty="0" smtClean="0"/>
              <a:t>earing </a:t>
            </a:r>
            <a:r>
              <a:rPr lang="en-US" dirty="0"/>
              <a:t>something like this  on your head, you really have eyes in the back of the head.</a:t>
            </a: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Picture 5" descr="Oczy dookoła g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1836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1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- Polecenia wydawane LiLi mogą być prostymi komendami typu włącz/wyłącz czy otwórz/zamknij, jak i zadaniami bardziej skomplikowanymi - mówi Maciej Fiedler, dyrektor ds. rozwoju Fibar Group, producenta bezprzewodowego systemu inteligencji budynków Fibaro. Dzięki temu, że LiLi (a dokładniej centralka Home Center 2, z którą LiLi się komunikuje) zna aktualny stan poszczególnych urządzeń oraz ich rozmieszczenie w domu, potrafi odpowiednio zareagować także na polecenie takie, jak na przykład zalecenie obniżenia temperatury w sypialni o trzy stopnie czy podniesienia rolet o 30 proc. Wirtualna asystentka jest także w stanie zinterpretować indywidualne nazewnictwo poszczególnych pomieszczeń czy sprzętów. </a:t>
            </a:r>
            <a:br>
              <a:rPr lang="pl-PL" sz="1400" smtClean="0"/>
            </a:b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LiLi nie tylko realizuje nasze głosowe polecenia, ale także w czasie rzeczywistym logicznie na nie odpowiada. To pozwala na doprecyzowanie określonych poleceń, jeśli są niejasne. Przykładowo w sytuacji, gdy każemy włączyć światło, LiLi dopyta, o które pomieszczenie czy lampę nam chodzi. Jeśli z kolei stwierdzimy, że należy włączyć ogrzewanie, doprecyzuje, czy chodzi nam o cały dom, czy tylko wybraną strefę. A jeśli na przykład kilkukrotnie błędnie coś wypowiemy lub zapomnimy, jak nazwaliśmy pomieszczenia albo urządzenia, zapyta, czy ma wymienić nazwy wszystkich pokoi w danej sekcji.</a:t>
            </a:r>
            <a:br>
              <a:rPr lang="pl-PL" sz="1400" smtClean="0"/>
            </a:br>
            <a:endParaRPr lang="pl-PL" sz="1400" smtClean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59632" y="0"/>
            <a:ext cx="8243887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LiLi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Smart House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3568" y="1052736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err="1"/>
              <a:t>Fibaro</a:t>
            </a:r>
            <a:r>
              <a:rPr lang="en-US" dirty="0"/>
              <a:t> System will transform every house into a self-regulating mechanism, which will facilitate the lives of all members of the household. Thanks to </a:t>
            </a:r>
            <a:r>
              <a:rPr lang="pl-PL" dirty="0" err="1" smtClean="0"/>
              <a:t>that</a:t>
            </a:r>
            <a:r>
              <a:rPr lang="en-US" dirty="0" smtClean="0"/>
              <a:t> </a:t>
            </a:r>
            <a:r>
              <a:rPr lang="en-US" dirty="0"/>
              <a:t>solution, electrical devices in your house can communicate, providing you with a wide range of solutions and applications. </a:t>
            </a:r>
            <a:endParaRPr lang="pl-PL" dirty="0"/>
          </a:p>
        </p:txBody>
      </p:sp>
      <p:pic>
        <p:nvPicPr>
          <p:cNvPr id="19458" name="Picture 2" descr="http://synonimluksusu.pl/files/article-368-photo-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945" y="2996952"/>
            <a:ext cx="5222777" cy="3544531"/>
          </a:xfrm>
          <a:prstGeom prst="roundRect">
            <a:avLst>
              <a:gd name="adj" fmla="val 1306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327513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4159" y="1073440"/>
            <a:ext cx="8130480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A light-emitting diode tattoo is a type </a:t>
            </a:r>
            <a:r>
              <a:rPr lang="en-US" dirty="0" smtClean="0"/>
              <a:t>of</a:t>
            </a:r>
            <a:r>
              <a:rPr lang="pl-PL" dirty="0" smtClean="0"/>
              <a:t> body </a:t>
            </a:r>
            <a:r>
              <a:rPr lang="pl-PL" dirty="0" err="1" smtClean="0"/>
              <a:t>modification</a:t>
            </a:r>
            <a:r>
              <a:rPr lang="en-US" dirty="0"/>
              <a:t> similar to </a:t>
            </a:r>
            <a:r>
              <a:rPr lang="en-US" dirty="0" smtClean="0"/>
              <a:t>a</a:t>
            </a:r>
            <a:r>
              <a:rPr lang="pl-PL" dirty="0" smtClean="0"/>
              <a:t> </a:t>
            </a:r>
            <a:r>
              <a:rPr lang="pl-PL" dirty="0" err="1" smtClean="0"/>
              <a:t>tatoo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but specifically involves implantation of technologically based materials </a:t>
            </a:r>
            <a:r>
              <a:rPr lang="en-US" dirty="0" err="1" smtClean="0"/>
              <a:t>vers</a:t>
            </a:r>
            <a:r>
              <a:rPr lang="pl-PL" dirty="0" smtClean="0"/>
              <a:t>u</a:t>
            </a:r>
            <a:r>
              <a:rPr lang="en-US" dirty="0" smtClean="0"/>
              <a:t>s </a:t>
            </a:r>
            <a:r>
              <a:rPr lang="en-US" dirty="0"/>
              <a:t>traditional ink injection into the layers of the skin.</a:t>
            </a:r>
            <a:endParaRPr lang="pl-PL" dirty="0"/>
          </a:p>
        </p:txBody>
      </p:sp>
      <p:pic>
        <p:nvPicPr>
          <p:cNvPr id="4" name="Picture 2" descr="http://assets.inhabitat.com/wp-content/blogs.dir/1/files/2010/10/led-tat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273" y="3933056"/>
            <a:ext cx="4719389" cy="2794722"/>
          </a:xfrm>
          <a:prstGeom prst="round2DiagRect">
            <a:avLst>
              <a:gd name="adj1" fmla="val 0"/>
              <a:gd name="adj2" fmla="val 13633"/>
            </a:avLst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43887" cy="881906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Leds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tattoos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70830"/>
            <a:ext cx="8243887" cy="881906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Leds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tattoos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75468" y="1052736"/>
            <a:ext cx="444460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pl-PL" sz="2700" dirty="0">
                <a:latin typeface="+mn-lt"/>
              </a:rPr>
              <a:t>How </a:t>
            </a:r>
            <a:r>
              <a:rPr lang="pl-PL" sz="2700" dirty="0" err="1">
                <a:latin typeface="+mn-lt"/>
              </a:rPr>
              <a:t>it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works</a:t>
            </a:r>
            <a:r>
              <a:rPr lang="pl-PL" sz="2700" dirty="0" smtClean="0">
                <a:latin typeface="+mn-lt"/>
              </a:rPr>
              <a:t>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pl-PL" sz="2700" dirty="0" err="1" smtClean="0">
                <a:latin typeface="+mn-lt"/>
              </a:rPr>
              <a:t>There</a:t>
            </a:r>
            <a:r>
              <a:rPr lang="pl-PL" sz="2700" dirty="0" smtClean="0">
                <a:latin typeface="+mn-lt"/>
              </a:rPr>
              <a:t> </a:t>
            </a:r>
            <a:r>
              <a:rPr lang="pl-PL" sz="2700" dirty="0" err="1" smtClean="0">
                <a:latin typeface="+mn-lt"/>
              </a:rPr>
              <a:t>are</a:t>
            </a:r>
            <a:r>
              <a:rPr lang="pl-PL" sz="2700" dirty="0" smtClean="0">
                <a:latin typeface="+mn-lt"/>
              </a:rPr>
              <a:t> </a:t>
            </a:r>
            <a:r>
              <a:rPr lang="pl-PL" sz="2700" dirty="0" err="1" smtClean="0">
                <a:latin typeface="+mn-lt"/>
              </a:rPr>
              <a:t>flexible</a:t>
            </a:r>
            <a:r>
              <a:rPr lang="pl-PL" sz="2700" dirty="0" smtClean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leds</a:t>
            </a:r>
            <a:r>
              <a:rPr lang="pl-PL" sz="2700" dirty="0">
                <a:latin typeface="+mn-lt"/>
              </a:rPr>
              <a:t>, </a:t>
            </a:r>
            <a:r>
              <a:rPr lang="pl-PL" sz="2700" dirty="0" err="1">
                <a:latin typeface="+mn-lt"/>
              </a:rPr>
              <a:t>that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you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can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safely</a:t>
            </a:r>
            <a:r>
              <a:rPr lang="pl-PL" sz="2700" dirty="0">
                <a:latin typeface="+mn-lt"/>
              </a:rPr>
              <a:t> implant in </a:t>
            </a:r>
            <a:r>
              <a:rPr lang="pl-PL" sz="2700" dirty="0" err="1">
                <a:latin typeface="+mn-lt"/>
              </a:rPr>
              <a:t>your</a:t>
            </a:r>
            <a:r>
              <a:rPr lang="pl-PL" sz="2700" dirty="0">
                <a:latin typeface="+mn-lt"/>
              </a:rPr>
              <a:t> skin. </a:t>
            </a:r>
            <a:r>
              <a:rPr lang="pl-PL" sz="2700" dirty="0" smtClean="0">
                <a:latin typeface="+mn-lt"/>
              </a:rPr>
              <a:t>In </a:t>
            </a:r>
            <a:r>
              <a:rPr lang="pl-PL" sz="2700" dirty="0" err="1">
                <a:latin typeface="+mn-lt"/>
              </a:rPr>
              <a:t>near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 smtClean="0">
                <a:latin typeface="+mn-lt"/>
              </a:rPr>
              <a:t>future</a:t>
            </a:r>
            <a:r>
              <a:rPr lang="pl-PL" sz="2700" dirty="0" smtClean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each</a:t>
            </a:r>
            <a:r>
              <a:rPr lang="pl-PL" sz="2700" dirty="0">
                <a:latin typeface="+mn-lt"/>
              </a:rPr>
              <a:t> of the </a:t>
            </a:r>
            <a:r>
              <a:rPr lang="pl-PL" sz="2700" dirty="0" err="1">
                <a:latin typeface="+mn-lt"/>
              </a:rPr>
              <a:t>tattoo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artist</a:t>
            </a:r>
            <a:r>
              <a:rPr lang="pl-PL" sz="2700" dirty="0">
                <a:latin typeface="+mn-lt"/>
              </a:rPr>
              <a:t> will </a:t>
            </a:r>
            <a:r>
              <a:rPr lang="pl-PL" sz="2700" dirty="0" err="1">
                <a:latin typeface="+mn-lt"/>
              </a:rPr>
              <a:t>use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 smtClean="0">
                <a:latin typeface="+mn-lt"/>
              </a:rPr>
              <a:t>it</a:t>
            </a:r>
            <a:r>
              <a:rPr lang="pl-PL" sz="2700" dirty="0" smtClean="0">
                <a:latin typeface="+mn-lt"/>
              </a:rPr>
              <a:t>. </a:t>
            </a:r>
            <a:br>
              <a:rPr lang="pl-PL" sz="2700" dirty="0" smtClean="0">
                <a:latin typeface="+mn-lt"/>
              </a:rPr>
            </a:br>
            <a:r>
              <a:rPr lang="pl-PL" sz="2700" dirty="0" smtClean="0">
                <a:latin typeface="+mn-lt"/>
              </a:rPr>
              <a:t>We </a:t>
            </a:r>
            <a:r>
              <a:rPr lang="pl-PL" sz="2700" dirty="0">
                <a:latin typeface="+mn-lt"/>
              </a:rPr>
              <a:t>will be </a:t>
            </a:r>
            <a:r>
              <a:rPr lang="pl-PL" sz="2700" dirty="0" err="1">
                <a:latin typeface="+mn-lt"/>
              </a:rPr>
              <a:t>able</a:t>
            </a:r>
            <a:r>
              <a:rPr lang="pl-PL" sz="2700" dirty="0">
                <a:latin typeface="+mn-lt"/>
              </a:rPr>
              <a:t> to </a:t>
            </a:r>
            <a:r>
              <a:rPr lang="pl-PL" sz="2700" dirty="0" err="1">
                <a:latin typeface="+mn-lt"/>
              </a:rPr>
              <a:t>change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 smtClean="0">
                <a:latin typeface="+mn-lt"/>
              </a:rPr>
              <a:t>our</a:t>
            </a:r>
            <a:r>
              <a:rPr lang="pl-PL" sz="2700" dirty="0" smtClean="0">
                <a:latin typeface="+mn-lt"/>
              </a:rPr>
              <a:t> </a:t>
            </a:r>
            <a:r>
              <a:rPr lang="pl-PL" sz="2700" dirty="0">
                <a:latin typeface="+mn-lt"/>
              </a:rPr>
              <a:t>„ex” </a:t>
            </a:r>
            <a:r>
              <a:rPr lang="pl-PL" sz="2700" dirty="0" err="1" smtClean="0">
                <a:latin typeface="+mn-lt"/>
              </a:rPr>
              <a:t>name</a:t>
            </a:r>
            <a:r>
              <a:rPr lang="pl-PL" sz="2700" dirty="0" smtClean="0">
                <a:latin typeface="+mn-lt"/>
              </a:rPr>
              <a:t> in </a:t>
            </a:r>
            <a:r>
              <a:rPr lang="pl-PL" sz="2700" dirty="0">
                <a:latin typeface="+mn-lt"/>
              </a:rPr>
              <a:t>a </a:t>
            </a:r>
            <a:r>
              <a:rPr lang="pl-PL" sz="2700" dirty="0" err="1">
                <a:latin typeface="+mn-lt"/>
              </a:rPr>
              <a:t>few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seconds</a:t>
            </a:r>
            <a:r>
              <a:rPr lang="pl-PL" sz="2700" dirty="0">
                <a:latin typeface="+mn-lt"/>
              </a:rPr>
              <a:t>. </a:t>
            </a:r>
            <a:r>
              <a:rPr lang="pl-PL" sz="2700" dirty="0" smtClean="0">
                <a:latin typeface="+mn-lt"/>
              </a:rPr>
              <a:t/>
            </a:r>
            <a:br>
              <a:rPr lang="pl-PL" sz="2700" dirty="0" smtClean="0">
                <a:latin typeface="+mn-lt"/>
              </a:rPr>
            </a:br>
            <a:r>
              <a:rPr lang="pl-PL" sz="2700" dirty="0" err="1" smtClean="0">
                <a:latin typeface="+mn-lt"/>
              </a:rPr>
              <a:t>Tattoo</a:t>
            </a:r>
            <a:r>
              <a:rPr lang="pl-PL" sz="2700" dirty="0" smtClean="0">
                <a:latin typeface="+mn-lt"/>
              </a:rPr>
              <a:t> </a:t>
            </a:r>
            <a:r>
              <a:rPr lang="pl-PL" sz="2700" dirty="0">
                <a:latin typeface="+mn-lt"/>
              </a:rPr>
              <a:t>will be </a:t>
            </a:r>
            <a:r>
              <a:rPr lang="pl-PL" sz="2700" dirty="0" err="1">
                <a:latin typeface="+mn-lt"/>
              </a:rPr>
              <a:t>movable</a:t>
            </a:r>
            <a:r>
              <a:rPr lang="pl-PL" sz="2700" dirty="0">
                <a:latin typeface="+mn-lt"/>
              </a:rPr>
              <a:t> and </a:t>
            </a:r>
            <a:r>
              <a:rPr lang="pl-PL" sz="2700" dirty="0" err="1">
                <a:latin typeface="+mn-lt"/>
              </a:rPr>
              <a:t>shine</a:t>
            </a:r>
            <a:r>
              <a:rPr lang="pl-PL" sz="2700" dirty="0">
                <a:latin typeface="+mn-lt"/>
              </a:rPr>
              <a:t> </a:t>
            </a:r>
            <a:r>
              <a:rPr lang="pl-PL" sz="2700" dirty="0" err="1">
                <a:latin typeface="+mn-lt"/>
              </a:rPr>
              <a:t>finely</a:t>
            </a:r>
            <a:r>
              <a:rPr lang="pl-PL" sz="2700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endParaRPr lang="pl-PL" sz="2700" dirty="0">
              <a:latin typeface="+mn-lt"/>
            </a:endParaRPr>
          </a:p>
        </p:txBody>
      </p:sp>
      <p:pic>
        <p:nvPicPr>
          <p:cNvPr id="7" name="Picture 2" descr="http://cymdigitalamerica.files.wordpress.com/2011/04/datt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41" y="2194872"/>
            <a:ext cx="3779912" cy="28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9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419872" y="1988840"/>
            <a:ext cx="5423520" cy="1362075"/>
          </a:xfrm>
        </p:spPr>
        <p:txBody>
          <a:bodyPr/>
          <a:lstStyle/>
          <a:p>
            <a:r>
              <a:rPr lang="pl-PL" dirty="0" err="1" smtClean="0">
                <a:solidFill>
                  <a:schemeClr val="tx2"/>
                </a:solidFill>
              </a:rPr>
              <a:t>Thank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you</a:t>
            </a:r>
            <a:r>
              <a:rPr lang="pl-PL" dirty="0" smtClean="0">
                <a:solidFill>
                  <a:schemeClr val="tx2"/>
                </a:solidFill>
              </a:rPr>
              <a:t> for </a:t>
            </a:r>
            <a:r>
              <a:rPr lang="pl-PL" dirty="0" err="1" smtClean="0">
                <a:solidFill>
                  <a:schemeClr val="tx2"/>
                </a:solidFill>
              </a:rPr>
              <a:t>attention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1" descr="C:\Users\Darek\Desktop\Bez nazw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0307" y="5294297"/>
            <a:ext cx="1231177" cy="126202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635896" y="557136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</a:rPr>
              <a:t>Presentation </a:t>
            </a:r>
            <a:r>
              <a:rPr lang="pl-PL" sz="2000" dirty="0" err="1" smtClean="0">
                <a:solidFill>
                  <a:schemeClr val="tx2"/>
                </a:solidFill>
              </a:rPr>
              <a:t>prepared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by </a:t>
            </a:r>
            <a:r>
              <a:rPr lang="pl-PL" sz="2000" dirty="0" err="1" smtClean="0">
                <a:solidFill>
                  <a:schemeClr val="tx2"/>
                </a:solidFill>
              </a:rPr>
              <a:t>Polish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students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75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4368"/>
            <a:ext cx="5184576" cy="38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331640" y="0"/>
            <a:ext cx="8243887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LiLi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Smart House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71800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845839" y="1135196"/>
            <a:ext cx="8081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/>
              <a:t>Lili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virtual</a:t>
            </a:r>
            <a:r>
              <a:rPr lang="pl-PL" dirty="0"/>
              <a:t> </a:t>
            </a:r>
            <a:r>
              <a:rPr lang="pl-PL" dirty="0" err="1" smtClean="0"/>
              <a:t>assistent</a:t>
            </a:r>
            <a:r>
              <a:rPr lang="pl-PL" dirty="0" smtClean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allow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to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house</a:t>
            </a:r>
            <a:r>
              <a:rPr lang="pl-PL" dirty="0"/>
              <a:t> </a:t>
            </a:r>
            <a:r>
              <a:rPr lang="pl-PL" dirty="0" err="1" smtClean="0"/>
              <a:t>through</a:t>
            </a:r>
            <a:r>
              <a:rPr lang="pl-PL" dirty="0" smtClean="0"/>
              <a:t> </a:t>
            </a:r>
            <a:r>
              <a:rPr lang="pl-PL" dirty="0" err="1"/>
              <a:t>voice</a:t>
            </a:r>
            <a:r>
              <a:rPr lang="pl-PL" dirty="0"/>
              <a:t> </a:t>
            </a:r>
            <a:r>
              <a:rPr lang="pl-PL" dirty="0" err="1"/>
              <a:t>commands.To</a:t>
            </a:r>
            <a:r>
              <a:rPr lang="pl-PL" dirty="0"/>
              <a:t> </a:t>
            </a:r>
            <a:r>
              <a:rPr lang="pl-PL" dirty="0" err="1" smtClean="0"/>
              <a:t>communicate</a:t>
            </a:r>
            <a:r>
              <a:rPr lang="pl-PL" dirty="0" smtClean="0"/>
              <a:t> </a:t>
            </a:r>
            <a:r>
              <a:rPr lang="pl-PL" dirty="0"/>
              <a:t>with </a:t>
            </a:r>
            <a:r>
              <a:rPr lang="pl-PL" dirty="0" err="1"/>
              <a:t>Lily</a:t>
            </a:r>
            <a:r>
              <a:rPr lang="pl-PL" dirty="0"/>
              <a:t>,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install</a:t>
            </a:r>
            <a:r>
              <a:rPr lang="pl-PL" dirty="0"/>
              <a:t> </a:t>
            </a:r>
            <a:r>
              <a:rPr lang="pl-PL" dirty="0" err="1" smtClean="0"/>
              <a:t>application</a:t>
            </a:r>
            <a:r>
              <a:rPr lang="pl-PL" dirty="0" smtClean="0"/>
              <a:t> </a:t>
            </a:r>
            <a:r>
              <a:rPr lang="pl-PL" dirty="0"/>
              <a:t>on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smartphone</a:t>
            </a:r>
            <a:r>
              <a:rPr lang="pl-PL" dirty="0"/>
              <a:t> and set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properly</a:t>
            </a:r>
            <a:r>
              <a:rPr lang="pl-PL" dirty="0"/>
              <a:t>. </a:t>
            </a: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able</a:t>
            </a:r>
            <a:r>
              <a:rPr lang="pl-PL" dirty="0"/>
              <a:t> to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 smtClean="0"/>
              <a:t>everything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472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877"/>
            <a:ext cx="2376264" cy="720080"/>
          </a:xfrm>
        </p:spPr>
        <p:txBody>
          <a:bodyPr>
            <a:noAutofit/>
          </a:bodyPr>
          <a:lstStyle/>
          <a:p>
            <a:r>
              <a:rPr lang="pl-PL" sz="3600" b="1" dirty="0" err="1" smtClean="0"/>
              <a:t>Teaser</a:t>
            </a:r>
            <a:r>
              <a:rPr lang="pl-PL" sz="3600" b="1" dirty="0" smtClean="0"/>
              <a:t> 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pic>
        <p:nvPicPr>
          <p:cNvPr id="16389" name="Picture 5" descr="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7" y="3212975"/>
            <a:ext cx="3733391" cy="33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58540"/>
            <a:ext cx="2664296" cy="29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23851" y="764917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dirty="0"/>
              <a:t>Teaser is a device created to test recipes and tastes of the food before preparing it. In this way </a:t>
            </a:r>
            <a:r>
              <a:rPr lang="en-US" dirty="0" smtClean="0"/>
              <a:t>no</a:t>
            </a:r>
            <a:r>
              <a:rPr lang="pl-PL" dirty="0" smtClean="0"/>
              <a:t>-</a:t>
            </a:r>
            <a:r>
              <a:rPr lang="en-US" dirty="0" smtClean="0"/>
              <a:t>one</a:t>
            </a:r>
            <a:r>
              <a:rPr lang="pl-PL" dirty="0" smtClean="0"/>
              <a:t>’s</a:t>
            </a:r>
            <a:r>
              <a:rPr lang="en-US" dirty="0" smtClean="0"/>
              <a:t> work and </a:t>
            </a:r>
            <a:r>
              <a:rPr lang="pl-PL" dirty="0" smtClean="0"/>
              <a:t>no </a:t>
            </a:r>
            <a:r>
              <a:rPr lang="en-US" dirty="0" smtClean="0"/>
              <a:t>ingredients w</a:t>
            </a:r>
            <a:r>
              <a:rPr lang="pl-PL" dirty="0" err="1" smtClean="0"/>
              <a:t>ill</a:t>
            </a:r>
            <a:r>
              <a:rPr lang="en-US" dirty="0" smtClean="0"/>
              <a:t> </a:t>
            </a:r>
            <a:r>
              <a:rPr lang="en-US" dirty="0"/>
              <a:t>be wasted.</a:t>
            </a:r>
            <a:endParaRPr lang="pl-PL" dirty="0"/>
          </a:p>
          <a:p>
            <a:pPr marL="45720" indent="0">
              <a:lnSpc>
                <a:spcPct val="150000"/>
              </a:lnSpc>
              <a:buNone/>
            </a:pPr>
            <a:r>
              <a:rPr lang="en-US" dirty="0" smtClean="0"/>
              <a:t>It has </a:t>
            </a:r>
            <a:r>
              <a:rPr lang="pl-PL" dirty="0" smtClean="0"/>
              <a:t>a </a:t>
            </a:r>
            <a:r>
              <a:rPr lang="en-US" dirty="0" smtClean="0"/>
              <a:t>slim </a:t>
            </a:r>
            <a:r>
              <a:rPr lang="en-US" dirty="0"/>
              <a:t>touch-screen display and printing system but it does not </a:t>
            </a:r>
            <a:r>
              <a:rPr lang="en-US" dirty="0" smtClean="0"/>
              <a:t>print </a:t>
            </a:r>
            <a:r>
              <a:rPr lang="en-US" dirty="0"/>
              <a:t>pages with text but edible ribbons of taste.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It’s </a:t>
            </a:r>
            <a:r>
              <a:rPr lang="en-US" dirty="0"/>
              <a:t>something great!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950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/>
          <a:stretch/>
        </p:blipFill>
        <p:spPr bwMode="auto">
          <a:xfrm>
            <a:off x="1578506" y="2564904"/>
            <a:ext cx="6408712" cy="405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55576" y="20704"/>
            <a:ext cx="80772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Smart </a:t>
            </a:r>
            <a:r>
              <a:rPr lang="pl-PL" dirty="0" err="1" smtClean="0"/>
              <a:t>Finger</a:t>
            </a:r>
            <a:endParaRPr lang="pl-PL" sz="2800" dirty="0"/>
          </a:p>
        </p:txBody>
      </p:sp>
      <p:sp>
        <p:nvSpPr>
          <p:cNvPr id="6" name="Symbol zastępczy zawartości 2"/>
          <p:cNvSpPr>
            <a:spLocks noGrp="1"/>
          </p:cNvSpPr>
          <p:nvPr/>
        </p:nvSpPr>
        <p:spPr>
          <a:xfrm>
            <a:off x="827584" y="980728"/>
            <a:ext cx="791055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Long time ago people in different countries </a:t>
            </a:r>
            <a:r>
              <a:rPr lang="pl-PL" dirty="0" err="1" smtClean="0"/>
              <a:t>used</a:t>
            </a:r>
            <a:r>
              <a:rPr lang="pl-PL" dirty="0" smtClean="0"/>
              <a:t> </a:t>
            </a:r>
            <a:r>
              <a:rPr lang="en-US" dirty="0" smtClean="0"/>
              <a:t>their </a:t>
            </a:r>
            <a:r>
              <a:rPr lang="en-US" dirty="0"/>
              <a:t>parts of the body to measure </a:t>
            </a:r>
            <a:r>
              <a:rPr lang="en-US" dirty="0" smtClean="0"/>
              <a:t>an</a:t>
            </a:r>
            <a:r>
              <a:rPr lang="pl-PL" dirty="0" smtClean="0"/>
              <a:t>d</a:t>
            </a:r>
            <a:r>
              <a:rPr lang="en-US" dirty="0" smtClean="0"/>
              <a:t> </a:t>
            </a:r>
            <a:r>
              <a:rPr lang="en-US" dirty="0"/>
              <a:t>calling it different names. </a:t>
            </a:r>
            <a:r>
              <a:rPr lang="pl-PL" dirty="0"/>
              <a:t/>
            </a:r>
            <a:br>
              <a:rPr lang="pl-PL" dirty="0"/>
            </a:br>
            <a:r>
              <a:rPr lang="en-US" dirty="0" smtClean="0"/>
              <a:t>Now </a:t>
            </a:r>
            <a:r>
              <a:rPr lang="en-US" dirty="0"/>
              <a:t>we have common units, but it’s hard to get rid of old habits. </a:t>
            </a:r>
            <a:r>
              <a:rPr lang="pl-PL" dirty="0"/>
              <a:t/>
            </a:r>
            <a:br>
              <a:rPr lang="pl-PL" dirty="0"/>
            </a:br>
            <a:r>
              <a:rPr lang="en-US" dirty="0" smtClean="0"/>
              <a:t>That’s </a:t>
            </a:r>
            <a:r>
              <a:rPr lang="en-US" dirty="0"/>
              <a:t>why a group of Asian scientists got to work.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5469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0"/>
            <a:ext cx="4032448" cy="1399032"/>
          </a:xfrm>
        </p:spPr>
        <p:txBody>
          <a:bodyPr>
            <a:normAutofit/>
          </a:bodyPr>
          <a:lstStyle/>
          <a:p>
            <a:r>
              <a:rPr lang="pl-PL" dirty="0" smtClean="0"/>
              <a:t>Smart </a:t>
            </a:r>
            <a:r>
              <a:rPr lang="pl-PL" dirty="0" err="1" smtClean="0"/>
              <a:t>Finger</a:t>
            </a:r>
            <a:endParaRPr lang="pl-PL" sz="2800" dirty="0"/>
          </a:p>
        </p:txBody>
      </p:sp>
      <p:pic>
        <p:nvPicPr>
          <p:cNvPr id="7170" name="Picture 2" descr="http://www.benchmark.pl/uploads/image/fotki_recenzje/3336_Tech_przyszlosci/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2513"/>
            <a:ext cx="3744416" cy="2911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 descr="http://www.topdesignmag.com/wp-content/uploads/2011/09/2121-600x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2347531" cy="1087690"/>
          </a:xfrm>
          <a:prstGeom prst="snip2DiagRect">
            <a:avLst>
              <a:gd name="adj1" fmla="val 43275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pole tekstowe 8"/>
          <p:cNvSpPr txBox="1"/>
          <p:nvPr/>
        </p:nvSpPr>
        <p:spPr>
          <a:xfrm>
            <a:off x="724780" y="1660047"/>
            <a:ext cx="8527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Smart Finger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way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to </a:t>
            </a:r>
            <a:r>
              <a:rPr lang="pl-PL" sz="2500" dirty="0" err="1">
                <a:latin typeface="Calibri" pitchFamily="34" charset="0"/>
                <a:cs typeface="Calibri" pitchFamily="34" charset="0"/>
              </a:rPr>
              <a:t>fill</a:t>
            </a:r>
            <a:r>
              <a:rPr lang="pl-PL" sz="25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gap between digital accuracy and human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approximations.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 </a:t>
            </a:r>
            <a:endParaRPr lang="pl-PL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is a device that caps your any 2 fingers and uses the signals relayed between </a:t>
            </a:r>
            <a:r>
              <a:rPr lang="pl-PL" sz="2500" dirty="0" err="1" smtClean="0">
                <a:latin typeface="Calibri" pitchFamily="34" charset="0"/>
                <a:cs typeface="Calibri" pitchFamily="34" charset="0"/>
              </a:rPr>
              <a:t>them</a:t>
            </a:r>
            <a:r>
              <a:rPr lang="pl-PL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calculate the measurement.</a:t>
            </a:r>
            <a:endParaRPr lang="pl-PL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01111" y="422108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distance is calculated on the basis of the time taken by the signal to beam from one finger tip to the other and back. </a:t>
            </a:r>
            <a:endParaRPr lang="pl-PL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measured distance is displayed through LED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70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63688" y="188640"/>
            <a:ext cx="51480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pl-PL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Baby </a:t>
            </a:r>
            <a:r>
              <a:rPr lang="pl-PL" sz="4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cry</a:t>
            </a:r>
            <a:r>
              <a:rPr lang="pl-PL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translator</a:t>
            </a:r>
            <a:endParaRPr lang="pl-PL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5" name="Picture 7" descr="sche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264696" cy="38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683568" y="1124744"/>
            <a:ext cx="8388932" cy="1925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seems </a:t>
            </a:r>
            <a:r>
              <a:rPr lang="pl-PL" sz="2400" dirty="0" smtClean="0"/>
              <a:t>to be </a:t>
            </a:r>
            <a:r>
              <a:rPr lang="en-US" sz="2400" dirty="0" smtClean="0"/>
              <a:t>impossible</a:t>
            </a:r>
            <a:r>
              <a:rPr lang="en-US" sz="2400" dirty="0"/>
              <a:t>, but somehow someone did </a:t>
            </a:r>
            <a:r>
              <a:rPr lang="en-US" sz="2400" dirty="0" err="1" smtClean="0"/>
              <a:t>inv</a:t>
            </a:r>
            <a:r>
              <a:rPr lang="pl-PL" sz="2400" dirty="0" err="1" smtClean="0"/>
              <a:t>ent</a:t>
            </a:r>
            <a:r>
              <a:rPr lang="en-US" sz="2400" dirty="0" smtClean="0"/>
              <a:t> </a:t>
            </a:r>
            <a:r>
              <a:rPr lang="en-US" sz="2400" dirty="0"/>
              <a:t>baby cry translator and put it in little device called "Why Cry </a:t>
            </a:r>
            <a:r>
              <a:rPr lang="en-US" sz="2400" dirty="0" smtClean="0"/>
              <a:t>Mini</a:t>
            </a:r>
            <a:r>
              <a:rPr lang="pl-PL" sz="2400" dirty="0" smtClean="0"/>
              <a:t>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95356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198685"/>
            <a:ext cx="7770440" cy="19045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It </a:t>
            </a:r>
            <a:r>
              <a:rPr lang="en-US" dirty="0" err="1"/>
              <a:t>shou</a:t>
            </a:r>
            <a:r>
              <a:rPr lang="pl-PL" dirty="0"/>
              <a:t>l</a:t>
            </a:r>
            <a:r>
              <a:rPr lang="en-US" dirty="0"/>
              <a:t>d be kept in the right distance from </a:t>
            </a:r>
            <a:r>
              <a:rPr lang="pl-PL" dirty="0" smtClean="0"/>
              <a:t>a </a:t>
            </a:r>
            <a:r>
              <a:rPr lang="en-US" dirty="0" smtClean="0"/>
              <a:t>child</a:t>
            </a:r>
            <a:r>
              <a:rPr lang="en-US" dirty="0"/>
              <a:t>, then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it </a:t>
            </a:r>
            <a:r>
              <a:rPr lang="en-US" dirty="0"/>
              <a:t>will register </a:t>
            </a:r>
            <a:r>
              <a:rPr lang="pl-PL" dirty="0" smtClean="0"/>
              <a:t>the </a:t>
            </a:r>
            <a:r>
              <a:rPr lang="en-US" dirty="0" smtClean="0"/>
              <a:t>type </a:t>
            </a:r>
            <a:r>
              <a:rPr lang="en-US" dirty="0"/>
              <a:t>of cry and after 10 seconds it shows </a:t>
            </a:r>
            <a:r>
              <a:rPr lang="pl-PL" dirty="0" smtClean="0"/>
              <a:t>u</a:t>
            </a:r>
            <a:r>
              <a:rPr lang="en-US" dirty="0" smtClean="0"/>
              <a:t>s </a:t>
            </a:r>
            <a:r>
              <a:rPr lang="en-US" dirty="0"/>
              <a:t>if baby is sleepy, hungry, bored, vexed or stressed.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5576" y="116632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pl-PL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Baby </a:t>
            </a:r>
            <a:r>
              <a:rPr lang="pl-PL" sz="4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cry</a:t>
            </a:r>
            <a:r>
              <a:rPr lang="pl-PL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translator</a:t>
            </a:r>
            <a:endParaRPr lang="pl-PL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www.tipsofallsorts.com/whycrybaby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08" y="324647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80" y="3396570"/>
            <a:ext cx="3810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4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543800" cy="796925"/>
          </a:xfrm>
        </p:spPr>
        <p:txBody>
          <a:bodyPr/>
          <a:lstStyle/>
          <a:p>
            <a:pPr eaLnBrk="1" hangingPunct="1"/>
            <a:r>
              <a:rPr lang="pl-PL" dirty="0" smtClean="0"/>
              <a:t>Smart Bed</a:t>
            </a:r>
          </a:p>
        </p:txBody>
      </p:sp>
      <p:sp>
        <p:nvSpPr>
          <p:cNvPr id="410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1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3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4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105" name="Picture 16" descr="ohea-smart-bed_zajawka_du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30" y="2996952"/>
            <a:ext cx="6002531" cy="33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863588" y="119675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000" dirty="0"/>
              <a:t>It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smtClean="0"/>
              <a:t>a </a:t>
            </a:r>
            <a:r>
              <a:rPr lang="pl-PL" sz="2000" dirty="0" err="1" smtClean="0"/>
              <a:t>bed</a:t>
            </a:r>
            <a:r>
              <a:rPr lang="pl-PL" sz="2000" dirty="0" smtClean="0"/>
              <a:t> 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 smtClean="0"/>
              <a:t>make</a:t>
            </a:r>
            <a:r>
              <a:rPr lang="pl-PL" sz="2000" dirty="0" smtClean="0"/>
              <a:t> </a:t>
            </a:r>
            <a:r>
              <a:rPr lang="pl-PL" sz="2000" dirty="0" err="1" smtClean="0"/>
              <a:t>itself</a:t>
            </a:r>
            <a:r>
              <a:rPr lang="pl-PL" sz="2000" dirty="0" smtClean="0"/>
              <a:t> </a:t>
            </a:r>
            <a:r>
              <a:rPr lang="pl-PL" sz="2000" dirty="0" err="1"/>
              <a:t>after</a:t>
            </a:r>
            <a:r>
              <a:rPr lang="pl-PL" sz="2000" dirty="0"/>
              <a:t>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 smtClean="0"/>
              <a:t>get</a:t>
            </a:r>
            <a:r>
              <a:rPr lang="pl-PL" sz="2000" dirty="0" smtClean="0"/>
              <a:t> </a:t>
            </a:r>
            <a:r>
              <a:rPr lang="pl-PL" sz="2000" dirty="0"/>
              <a:t>up.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It </a:t>
            </a:r>
            <a:r>
              <a:rPr lang="pl-PL" sz="2000" dirty="0" err="1"/>
              <a:t>will</a:t>
            </a:r>
            <a:r>
              <a:rPr lang="pl-PL" sz="2000" dirty="0"/>
              <a:t> </a:t>
            </a:r>
            <a:r>
              <a:rPr lang="pl-PL" sz="2000" dirty="0" err="1"/>
              <a:t>save</a:t>
            </a:r>
            <a:r>
              <a:rPr lang="pl-PL" sz="2000" dirty="0"/>
              <a:t>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smtClean="0"/>
              <a:t>of </a:t>
            </a:r>
            <a:r>
              <a:rPr lang="pl-PL" sz="2000" dirty="0" err="1"/>
              <a:t>everybody</a:t>
            </a:r>
            <a:r>
              <a:rPr lang="pl-PL" sz="2000" dirty="0"/>
              <a:t> </a:t>
            </a:r>
            <a:r>
              <a:rPr lang="pl-PL" sz="2000" dirty="0" err="1"/>
              <a:t>every</a:t>
            </a:r>
            <a:r>
              <a:rPr lang="pl-PL" sz="2000" dirty="0"/>
              <a:t> </a:t>
            </a:r>
            <a:r>
              <a:rPr lang="pl-PL" sz="2000" dirty="0" err="1"/>
              <a:t>morning</a:t>
            </a:r>
            <a:r>
              <a:rPr lang="pl-PL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in the </a:t>
            </a:r>
            <a:r>
              <a:rPr lang="pl-PL" sz="2000" dirty="0" err="1" smtClean="0"/>
              <a:t>near</a:t>
            </a:r>
            <a:r>
              <a:rPr lang="pl-PL" sz="2000" dirty="0" smtClean="0"/>
              <a:t> </a:t>
            </a:r>
            <a:r>
              <a:rPr lang="pl-PL" sz="2000" dirty="0" err="1"/>
              <a:t>future</a:t>
            </a:r>
            <a:r>
              <a:rPr lang="pl-PL" sz="2000" dirty="0"/>
              <a:t>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63588" y="4221088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hlinkClick r:id="rId3"/>
              </a:rPr>
              <a:t>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130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1382</TotalTime>
  <Words>483</Words>
  <Application>Microsoft Office PowerPoint</Application>
  <PresentationFormat>Pokaz na ekranie (4:3)</PresentationFormat>
  <Paragraphs>53</Paragraphs>
  <Slides>22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Training</vt:lpstr>
      <vt:lpstr>Prezentacja programu PowerPoint</vt:lpstr>
      <vt:lpstr> - Polecenia wydawane LiLi mogą być prostymi komendami typu włącz/wyłącz czy otwórz/zamknij, jak i zadaniami bardziej skomplikowanymi - mówi Maciej Fiedler, dyrektor ds. rozwoju Fibar Group, producenta bezprzewodowego systemu inteligencji budynków Fibaro. Dzięki temu, że LiLi (a dokładniej centralka Home Center 2, z którą LiLi się komunikuje) zna aktualny stan poszczególnych urządzeń oraz ich rozmieszczenie w domu, potrafi odpowiednio zareagować także na polecenie takie, jak na przykład zalecenie obniżenia temperatury w sypialni o trzy stopnie czy podniesienia rolet o 30 proc. Wirtualna asystentka jest także w stanie zinterpretować indywidualne nazewnictwo poszczególnych pomieszczeń czy sprzętów.   LiLi nie tylko realizuje nasze głosowe polecenia, ale także w czasie rzeczywistym logicznie na nie odpowiada. To pozwala na doprecyzowanie określonych poleceń, jeśli są niejasne. Przykładowo w sytuacji, gdy każemy włączyć światło, LiLi dopyta, o które pomieszczenie czy lampę nam chodzi. Jeśli z kolei stwierdzimy, że należy włączyć ogrzewanie, doprecyzuje, czy chodzi nam o cały dom, czy tylko wybraną strefę. A jeśli na przykład kilkukrotnie błędnie coś wypowiemy lub zapomnimy, jak nazwaliśmy pomieszczenia albo urządzenia, zapyta, czy ma wymienić nazwy wszystkich pokoi w danej sekcji. </vt:lpstr>
      <vt:lpstr>Prezentacja programu PowerPoint</vt:lpstr>
      <vt:lpstr>Teaser  </vt:lpstr>
      <vt:lpstr>Smart Finger</vt:lpstr>
      <vt:lpstr>Smart Finger</vt:lpstr>
      <vt:lpstr>Prezentacja programu PowerPoint</vt:lpstr>
      <vt:lpstr>Baby cry translator</vt:lpstr>
      <vt:lpstr>Smart Bed</vt:lpstr>
      <vt:lpstr>LED wall wallpaper</vt:lpstr>
      <vt:lpstr>Prezentacja programu PowerPoint</vt:lpstr>
      <vt:lpstr>E-paper</vt:lpstr>
      <vt:lpstr>E-paper</vt:lpstr>
      <vt:lpstr>Phone on your hand</vt:lpstr>
      <vt:lpstr>Phone on your hand</vt:lpstr>
      <vt:lpstr>Google glass</vt:lpstr>
      <vt:lpstr>Google glass</vt:lpstr>
      <vt:lpstr>Innovega iOptik</vt:lpstr>
      <vt:lpstr>Eyes around the head </vt:lpstr>
      <vt:lpstr>Leds tattoos</vt:lpstr>
      <vt:lpstr>Leds tattoos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Gadżety przyszłości</dc:title>
  <dc:creator>zse</dc:creator>
  <cp:lastModifiedBy>Beatka</cp:lastModifiedBy>
  <cp:revision>63</cp:revision>
  <dcterms:created xsi:type="dcterms:W3CDTF">2013-02-01T08:08:00Z</dcterms:created>
  <dcterms:modified xsi:type="dcterms:W3CDTF">2013-03-18T19:55:56Z</dcterms:modified>
</cp:coreProperties>
</file>